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561263" cy="1062196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6">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2820" y="54"/>
      </p:cViewPr>
      <p:guideLst>
        <p:guide orient="horz" pos="3346"/>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299694"/>
            <a:ext cx="6427074" cy="2276837"/>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34190" y="6019112"/>
            <a:ext cx="5292884" cy="271450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534133" y="658955"/>
            <a:ext cx="1405923" cy="1403722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12427" y="658955"/>
            <a:ext cx="4095684" cy="1403722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25595"/>
            <a:ext cx="6427074" cy="210964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97287" y="4502042"/>
            <a:ext cx="6427074" cy="23235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12428" y="3838168"/>
            <a:ext cx="2750147" cy="10858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188595" y="3838168"/>
            <a:ext cx="2751460" cy="10858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5371"/>
            <a:ext cx="6805137" cy="1770327"/>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3" y="2377648"/>
            <a:ext cx="3340871" cy="9908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78063" y="3368539"/>
            <a:ext cx="3340871" cy="61199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841017" y="2377648"/>
            <a:ext cx="3342183" cy="99089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841017" y="3368539"/>
            <a:ext cx="3342183" cy="61199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2911"/>
            <a:ext cx="2487603" cy="1799833"/>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956244" y="422912"/>
            <a:ext cx="4226956" cy="9065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78064" y="2222745"/>
            <a:ext cx="2487603" cy="7265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35374"/>
            <a:ext cx="4536758" cy="87778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82060" y="949092"/>
            <a:ext cx="4536758" cy="637317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482060" y="8313162"/>
            <a:ext cx="4536758" cy="12466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EC5F3F9-4A92-4AFF-8BF0-BF1DBFF7E6D0}" type="datetimeFigureOut">
              <a:rPr kumimoji="1" lang="ja-JP" altLang="en-US" smtClean="0"/>
              <a:pPr/>
              <a:t>2016/7/14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252AA9-152B-4D65-8A78-2E0431DEE85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25371"/>
            <a:ext cx="6805137" cy="1770327"/>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3" y="2478459"/>
            <a:ext cx="6805137" cy="701000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78063" y="9844987"/>
            <a:ext cx="1764295" cy="565521"/>
          </a:xfrm>
          <a:prstGeom prst="rect">
            <a:avLst/>
          </a:prstGeom>
        </p:spPr>
        <p:txBody>
          <a:bodyPr vert="horz" lIns="91440" tIns="45720" rIns="91440" bIns="45720" rtlCol="0" anchor="ctr"/>
          <a:lstStyle>
            <a:lvl1pPr algn="l">
              <a:defRPr sz="1200">
                <a:solidFill>
                  <a:schemeClr val="tx1">
                    <a:tint val="75000"/>
                  </a:schemeClr>
                </a:solidFill>
              </a:defRPr>
            </a:lvl1pPr>
          </a:lstStyle>
          <a:p>
            <a:fld id="{AEC5F3F9-4A92-4AFF-8BF0-BF1DBFF7E6D0}" type="datetimeFigureOut">
              <a:rPr kumimoji="1" lang="ja-JP" altLang="en-US" smtClean="0"/>
              <a:pPr/>
              <a:t>2016/7/14</a:t>
            </a:fld>
            <a:endParaRPr kumimoji="1" lang="ja-JP" altLang="en-US"/>
          </a:p>
        </p:txBody>
      </p:sp>
      <p:sp>
        <p:nvSpPr>
          <p:cNvPr id="5" name="フッター プレースホルダ 4"/>
          <p:cNvSpPr>
            <a:spLocks noGrp="1"/>
          </p:cNvSpPr>
          <p:nvPr>
            <p:ph type="ftr" sz="quarter" idx="3"/>
          </p:nvPr>
        </p:nvSpPr>
        <p:spPr>
          <a:xfrm>
            <a:off x="2583432" y="9844987"/>
            <a:ext cx="2394400" cy="56552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844987"/>
            <a:ext cx="1764295" cy="565521"/>
          </a:xfrm>
          <a:prstGeom prst="rect">
            <a:avLst/>
          </a:prstGeom>
        </p:spPr>
        <p:txBody>
          <a:bodyPr vert="horz" lIns="91440" tIns="45720" rIns="91440" bIns="45720" rtlCol="0" anchor="ctr"/>
          <a:lstStyle>
            <a:lvl1pPr algn="r">
              <a:defRPr sz="1200">
                <a:solidFill>
                  <a:schemeClr val="tx1">
                    <a:tint val="75000"/>
                  </a:schemeClr>
                </a:solidFill>
              </a:defRPr>
            </a:lvl1pPr>
          </a:lstStyle>
          <a:p>
            <a:fld id="{56252AA9-152B-4D65-8A78-2E0431DEE85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351919" y="3967283"/>
            <a:ext cx="6957104" cy="4155809"/>
          </a:xfrm>
          <a:prstGeom prst="rect">
            <a:avLst/>
          </a:prstGeom>
          <a:gradFill>
            <a:gsLst>
              <a:gs pos="0">
                <a:schemeClr val="accent5">
                  <a:tint val="50000"/>
                  <a:satMod val="300000"/>
                </a:schemeClr>
              </a:gs>
              <a:gs pos="58000">
                <a:schemeClr val="accent5">
                  <a:tint val="37000"/>
                  <a:satMod val="300000"/>
                  <a:alpha val="36000"/>
                  <a:lumMod val="80000"/>
                  <a:lumOff val="20000"/>
                </a:schemeClr>
              </a:gs>
              <a:gs pos="100000">
                <a:schemeClr val="accent5">
                  <a:tint val="15000"/>
                  <a:satMod val="350000"/>
                </a:schemeClr>
              </a:gs>
            </a:gsLst>
          </a:gradFill>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pic>
        <p:nvPicPr>
          <p:cNvPr id="23" name="図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6455" y="4333607"/>
            <a:ext cx="2622642" cy="1378368"/>
          </a:xfrm>
          <a:prstGeom prst="ellipse">
            <a:avLst/>
          </a:prstGeom>
          <a:ln>
            <a:noFill/>
          </a:ln>
          <a:effectLst>
            <a:softEdge rad="112500"/>
          </a:effectLst>
        </p:spPr>
      </p:pic>
      <p:sp>
        <p:nvSpPr>
          <p:cNvPr id="18" name="Text Box 10"/>
          <p:cNvSpPr txBox="1">
            <a:spLocks noChangeArrowheads="1"/>
          </p:cNvSpPr>
          <p:nvPr/>
        </p:nvSpPr>
        <p:spPr bwMode="auto">
          <a:xfrm>
            <a:off x="351919" y="8185213"/>
            <a:ext cx="6957104" cy="1985159"/>
          </a:xfrm>
          <a:prstGeom prst="rect">
            <a:avLst/>
          </a:prstGeom>
          <a:ln>
            <a:no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Century" pitchFamily="18" charset="0"/>
              <a:ea typeface="ＭＳ 明朝" pitchFamily="17"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Century" pitchFamily="18" charset="0"/>
                <a:ea typeface="ＭＳ 明朝" pitchFamily="17" charset="-128"/>
              </a:rPr>
              <a:t>●</a:t>
            </a:r>
            <a:r>
              <a:rPr kumimoji="1" lang="ja-JP" altLang="en-US" sz="1400" b="0" i="0" u="none" strike="noStrike" cap="none" normalizeH="0" baseline="0" dirty="0" smtClean="0">
                <a:ln>
                  <a:noFill/>
                </a:ln>
                <a:solidFill>
                  <a:schemeClr val="tx1"/>
                </a:solidFill>
                <a:effectLst/>
                <a:latin typeface="+mj-ea"/>
                <a:ea typeface="+mj-ea"/>
              </a:rPr>
              <a:t>いつ　　７月１６日（土）９時～１１時３０分</a:t>
            </a:r>
            <a:endParaRPr kumimoji="1" lang="en-US" altLang="ja-JP" sz="1400" b="0" i="0" u="none" strike="noStrike" cap="none" normalizeH="0" baseline="0" dirty="0" smtClean="0">
              <a:ln>
                <a:noFill/>
              </a:ln>
              <a:solidFill>
                <a:schemeClr val="tx1"/>
              </a:solidFill>
              <a:effectLst/>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400" dirty="0" smtClean="0">
                <a:latin typeface="+mj-ea"/>
                <a:ea typeface="+mj-ea"/>
              </a:rPr>
              <a:t>　　</a:t>
            </a:r>
            <a:r>
              <a:rPr kumimoji="1" lang="ja-JP" altLang="en-US" sz="1400" b="0" i="0" u="none" strike="noStrike" cap="none" normalizeH="0" baseline="0" dirty="0" smtClean="0">
                <a:ln>
                  <a:noFill/>
                </a:ln>
                <a:solidFill>
                  <a:schemeClr val="tx1"/>
                </a:solidFill>
                <a:effectLst/>
                <a:latin typeface="+mj-ea"/>
                <a:ea typeface="+mj-ea"/>
              </a:rPr>
              <a:t>　　　　</a:t>
            </a:r>
            <a:endParaRPr kumimoji="1" lang="en-US" altLang="ja-JP" sz="1400" b="0" i="0" u="none" strike="noStrike" cap="none" normalizeH="0" baseline="0" dirty="0" smtClean="0">
              <a:ln>
                <a:noFill/>
              </a:ln>
              <a:solidFill>
                <a:schemeClr val="tx1"/>
              </a:solidFill>
              <a:effectLst/>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400" dirty="0" smtClean="0">
                <a:latin typeface="+mj-ea"/>
                <a:ea typeface="+mj-ea"/>
              </a:rPr>
              <a:t>●どこで　　香春町清瀬橋下河川公園（香春小学校前）</a:t>
            </a:r>
            <a:endParaRPr lang="en-US" altLang="ja-JP" sz="1400" dirty="0" smtClean="0">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400" i="0" u="none" strike="noStrike" cap="none" normalizeH="0" baseline="0" dirty="0">
              <a:ln>
                <a:noFill/>
              </a:ln>
              <a:solidFill>
                <a:schemeClr val="tx1"/>
              </a:solidFill>
              <a:effectLst/>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altLang="ja-JP" sz="1400" dirty="0" smtClean="0">
                <a:latin typeface="+mj-ea"/>
                <a:ea typeface="+mj-ea"/>
              </a:rPr>
              <a:t>※</a:t>
            </a:r>
            <a:r>
              <a:rPr lang="ja-JP" altLang="en-US" sz="1400" dirty="0" smtClean="0">
                <a:latin typeface="+mj-ea"/>
                <a:ea typeface="+mj-ea"/>
              </a:rPr>
              <a:t>雨天の場合は下高野二区公民館で生きもの観察会をします</a:t>
            </a:r>
            <a:endParaRPr lang="en-US" altLang="ja-JP" sz="1400" dirty="0" smtClean="0">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lang="ja-JP" altLang="en-US" sz="1400" dirty="0" smtClean="0">
                <a:latin typeface="+mj-ea"/>
                <a:ea typeface="+mj-ea"/>
              </a:rPr>
              <a:t>問い合わせ先　　下高野二区ふれあい・いきいきサロン（通称さくらクラブ）</a:t>
            </a:r>
            <a:endParaRPr lang="en-US" altLang="ja-JP" sz="1400" dirty="0" smtClean="0">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i="0" u="none" strike="noStrike" cap="none" normalizeH="0" baseline="0" dirty="0">
                <a:ln>
                  <a:noFill/>
                </a:ln>
                <a:solidFill>
                  <a:schemeClr val="tx1"/>
                </a:solidFill>
                <a:effectLst/>
                <a:latin typeface="+mj-ea"/>
                <a:ea typeface="+mj-ea"/>
              </a:rPr>
              <a:t>　</a:t>
            </a:r>
            <a:r>
              <a:rPr kumimoji="1" lang="ja-JP" altLang="en-US" sz="1400" i="0" u="none" strike="noStrike" cap="none" normalizeH="0" baseline="0" dirty="0" smtClean="0">
                <a:ln>
                  <a:noFill/>
                </a:ln>
                <a:solidFill>
                  <a:schemeClr val="tx1"/>
                </a:solidFill>
                <a:effectLst/>
                <a:latin typeface="+mj-ea"/>
                <a:ea typeface="+mj-ea"/>
              </a:rPr>
              <a:t>　　　　　　　　　　鬼塚　０８０－１７６１－６８９２</a:t>
            </a:r>
            <a:endParaRPr kumimoji="1" lang="en-US" altLang="ja-JP" sz="1400" i="0" u="none" strike="noStrike" cap="none" normalizeH="0" baseline="0" dirty="0" smtClean="0">
              <a:ln>
                <a:noFill/>
              </a:ln>
              <a:solidFill>
                <a:schemeClr val="tx1"/>
              </a:solidFill>
              <a:effectLst/>
              <a:latin typeface="+mj-ea"/>
              <a:ea typeface="+mj-ea"/>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100" i="0" u="none" strike="noStrike" cap="none" normalizeH="0" baseline="0" dirty="0" smtClean="0">
                <a:ln>
                  <a:noFill/>
                </a:ln>
                <a:solidFill>
                  <a:schemeClr val="tx1"/>
                </a:solidFill>
                <a:effectLst/>
                <a:latin typeface="+mj-ea"/>
                <a:ea typeface="+mj-ea"/>
              </a:rPr>
              <a:t>この事業は、北九州市　平成</a:t>
            </a:r>
            <a:r>
              <a:rPr kumimoji="1" lang="en-US" altLang="ja-JP" sz="1100" i="0" u="none" strike="noStrike" cap="none" normalizeH="0" baseline="0" dirty="0" smtClean="0">
                <a:ln>
                  <a:noFill/>
                </a:ln>
                <a:solidFill>
                  <a:schemeClr val="tx1"/>
                </a:solidFill>
                <a:effectLst/>
                <a:latin typeface="+mj-ea"/>
                <a:ea typeface="+mj-ea"/>
              </a:rPr>
              <a:t>28</a:t>
            </a:r>
            <a:r>
              <a:rPr kumimoji="1" lang="ja-JP" altLang="en-US" sz="1100" i="0" u="none" strike="noStrike" cap="none" normalizeH="0" baseline="0" dirty="0" smtClean="0">
                <a:ln>
                  <a:noFill/>
                </a:ln>
                <a:solidFill>
                  <a:schemeClr val="tx1"/>
                </a:solidFill>
                <a:effectLst/>
                <a:latin typeface="+mj-ea"/>
                <a:ea typeface="+mj-ea"/>
              </a:rPr>
              <a:t>年度遠賀川環境保全活動団体支援助成事業の助成を受けて取り組んでいます。</a:t>
            </a:r>
            <a:endParaRPr kumimoji="1" lang="en-US" altLang="ja-JP" sz="1100" i="0" u="none" strike="noStrike" cap="none" normalizeH="0" baseline="0" dirty="0" smtClean="0">
              <a:ln>
                <a:noFill/>
              </a:ln>
              <a:solidFill>
                <a:schemeClr val="tx1"/>
              </a:solidFill>
              <a:effectLst/>
              <a:latin typeface="+mj-ea"/>
              <a:ea typeface="+mj-ea"/>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919" y="184149"/>
            <a:ext cx="6984776" cy="4538487"/>
          </a:xfrm>
          <a:prstGeom prst="rect">
            <a:avLst/>
          </a:prstGeom>
        </p:spPr>
      </p:pic>
      <p:sp>
        <p:nvSpPr>
          <p:cNvPr id="5" name="WordArt 2"/>
          <p:cNvSpPr>
            <a:spLocks noChangeArrowheads="1" noChangeShapeType="1" noTextEdit="1"/>
          </p:cNvSpPr>
          <p:nvPr/>
        </p:nvSpPr>
        <p:spPr bwMode="auto">
          <a:xfrm>
            <a:off x="468263" y="431546"/>
            <a:ext cx="6840760" cy="457200"/>
          </a:xfrm>
          <a:prstGeom prst="rect">
            <a:avLst/>
          </a:prstGeom>
        </p:spPr>
        <p:txBody>
          <a:bodyPr wrap="none" fromWordArt="1">
            <a:prstTxWarp prst="textPlain">
              <a:avLst>
                <a:gd name="adj" fmla="val 50185"/>
              </a:avLst>
            </a:prstTxWarp>
          </a:bodyPr>
          <a:lstStyle/>
          <a:p>
            <a:pPr algn="ctr" rtl="0"/>
            <a:r>
              <a:rPr lang="ja-JP" altLang="en-US" sz="1800" b="1" i="1" kern="10" spc="0" dirty="0" smtClean="0">
                <a:ln w="12700">
                  <a:solidFill>
                    <a:srgbClr val="FF99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HGP創英角ｺﾞｼｯｸUB"/>
                <a:ea typeface="HGP創英角ｺﾞｼｯｸUB"/>
              </a:rPr>
              <a:t>清瀬親水公園</a:t>
            </a:r>
            <a:r>
              <a:rPr lang="ja-JP" altLang="en-US" b="1" i="1" kern="10" dirty="0" smtClean="0">
                <a:ln w="12700">
                  <a:solidFill>
                    <a:srgbClr val="FF99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HGP創英角ｺﾞｼｯｸUB"/>
                <a:ea typeface="HGP創英角ｺﾞｼｯｸUB"/>
              </a:rPr>
              <a:t>で河川環境学習</a:t>
            </a:r>
            <a:r>
              <a:rPr lang="ja-JP" altLang="en-US" b="1" i="1" kern="10" dirty="0">
                <a:ln w="12700">
                  <a:solidFill>
                    <a:srgbClr val="FF99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HGP創英角ｺﾞｼｯｸUB"/>
                <a:ea typeface="HGP創英角ｺﾞｼｯｸUB"/>
              </a:rPr>
              <a:t>会</a:t>
            </a:r>
            <a:endParaRPr lang="ja-JP" altLang="en-US" sz="1800" b="1" i="1" kern="10" spc="0" dirty="0">
              <a:ln w="12700">
                <a:solidFill>
                  <a:srgbClr val="FF9900"/>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HGP創英角ｺﾞｼｯｸUB"/>
              <a:ea typeface="HGP創英角ｺﾞｼｯｸUB"/>
            </a:endParaRPr>
          </a:p>
        </p:txBody>
      </p:sp>
      <p:sp>
        <p:nvSpPr>
          <p:cNvPr id="3" name="正方形/長方形 2"/>
          <p:cNvSpPr/>
          <p:nvPr/>
        </p:nvSpPr>
        <p:spPr>
          <a:xfrm>
            <a:off x="184150" y="1169979"/>
            <a:ext cx="7365864" cy="769441"/>
          </a:xfrm>
          <a:prstGeom prst="rect">
            <a:avLst/>
          </a:prstGeom>
          <a:noFill/>
        </p:spPr>
        <p:txBody>
          <a:bodyPr wrap="square" lIns="91440" tIns="45720" rIns="91440" bIns="45720">
            <a:spAutoFit/>
          </a:bodyPr>
          <a:lstStyle/>
          <a:p>
            <a:pPr algn="ctr"/>
            <a:r>
              <a:rPr lang="ja-JP" altLang="en-US" sz="4400" b="1" cap="none" spc="0" dirty="0" smtClean="0">
                <a:ln w="22225">
                  <a:solidFill>
                    <a:schemeClr val="accent2"/>
                  </a:solidFill>
                  <a:prstDash val="solid"/>
                </a:ln>
                <a:solidFill>
                  <a:schemeClr val="accent2">
                    <a:lumMod val="40000"/>
                    <a:lumOff val="60000"/>
                  </a:schemeClr>
                </a:solidFill>
                <a:effectLst/>
              </a:rPr>
              <a:t>何がいるのか調べてみよう</a:t>
            </a:r>
            <a:endParaRPr lang="ja-JP" altLang="en-US" sz="4400" b="1" cap="none" spc="0" dirty="0">
              <a:ln w="22225">
                <a:solidFill>
                  <a:schemeClr val="accent2"/>
                </a:solidFill>
                <a:prstDash val="solid"/>
              </a:ln>
              <a:solidFill>
                <a:schemeClr val="accent2">
                  <a:lumMod val="40000"/>
                  <a:lumOff val="60000"/>
                </a:schemeClr>
              </a:solidFill>
              <a:effectLst/>
            </a:endParaRPr>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8823" y="8328595"/>
            <a:ext cx="1734330" cy="1300748"/>
          </a:xfrm>
          <a:prstGeom prst="ellipse">
            <a:avLst/>
          </a:prstGeom>
          <a:ln>
            <a:noFill/>
          </a:ln>
          <a:effectLst>
            <a:softEdge rad="112500"/>
          </a:effectLst>
        </p:spPr>
      </p:pic>
      <p:pic>
        <p:nvPicPr>
          <p:cNvPr id="14" name="図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760637" y="2091305"/>
            <a:ext cx="1519707" cy="2232248"/>
          </a:xfrm>
          <a:prstGeom prst="ellipse">
            <a:avLst/>
          </a:prstGeom>
          <a:ln>
            <a:noFill/>
          </a:ln>
          <a:effectLst>
            <a:softEdge rad="112500"/>
          </a:effectLst>
        </p:spPr>
      </p:pic>
      <p:pic>
        <p:nvPicPr>
          <p:cNvPr id="4" name="図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03117" y="4172786"/>
            <a:ext cx="2873675" cy="1662165"/>
          </a:xfrm>
          <a:prstGeom prst="ellipse">
            <a:avLst/>
          </a:prstGeom>
          <a:ln>
            <a:noFill/>
          </a:ln>
          <a:effectLst>
            <a:softEdge rad="112500"/>
          </a:effectLst>
        </p:spPr>
      </p:pic>
      <p:pic>
        <p:nvPicPr>
          <p:cNvPr id="20" name="図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0800000" flipV="1">
            <a:off x="351919" y="4062561"/>
            <a:ext cx="2509913" cy="1141302"/>
          </a:xfrm>
          <a:prstGeom prst="ellipse">
            <a:avLst/>
          </a:prstGeom>
          <a:ln>
            <a:noFill/>
          </a:ln>
          <a:effectLst>
            <a:softEdge rad="112500"/>
          </a:effectLst>
        </p:spPr>
      </p:pic>
      <p:sp>
        <p:nvSpPr>
          <p:cNvPr id="28" name="テキスト ボックス 27"/>
          <p:cNvSpPr txBox="1"/>
          <p:nvPr/>
        </p:nvSpPr>
        <p:spPr>
          <a:xfrm>
            <a:off x="354825" y="5700327"/>
            <a:ext cx="6696744" cy="2308324"/>
          </a:xfrm>
          <a:prstGeom prst="rect">
            <a:avLst/>
          </a:prstGeom>
          <a:noFill/>
        </p:spPr>
        <p:txBody>
          <a:bodyPr wrap="square" rtlCol="0">
            <a:spAutoFit/>
          </a:bodyPr>
          <a:lstStyle/>
          <a:p>
            <a:pPr marL="177800" lvl="1" indent="95250" algn="just" fontAlgn="base">
              <a:spcBef>
                <a:spcPct val="0"/>
              </a:spcBef>
              <a:spcAft>
                <a:spcPct val="0"/>
              </a:spcAft>
            </a:pPr>
            <a:r>
              <a:rPr lang="ja-JP" altLang="en-US" sz="1600" b="1" dirty="0">
                <a:solidFill>
                  <a:srgbClr val="1F497D"/>
                </a:solidFill>
                <a:latin typeface="ＭＳ 明朝" pitchFamily="17" charset="-128"/>
                <a:ea typeface="ＭＳ 明朝" pitchFamily="17" charset="-128"/>
              </a:rPr>
              <a:t>香春町の中心部を流れる金辺川、清瀬親水公園が改修され、とても親しみやすいきれいな河川公園となりました。そこで、地元住民や子ども会が集って</a:t>
            </a:r>
            <a:r>
              <a:rPr lang="ja-JP" altLang="en-US" sz="1600" b="1" dirty="0" smtClean="0">
                <a:solidFill>
                  <a:srgbClr val="1F497D"/>
                </a:solidFill>
                <a:latin typeface="ＭＳ 明朝" pitchFamily="17" charset="-128"/>
                <a:ea typeface="ＭＳ 明朝" pitchFamily="17" charset="-128"/>
              </a:rPr>
              <a:t>、川に入って生きもの</a:t>
            </a:r>
            <a:r>
              <a:rPr lang="ja-JP" altLang="en-US" sz="1600" b="1" dirty="0">
                <a:solidFill>
                  <a:srgbClr val="1F497D"/>
                </a:solidFill>
                <a:latin typeface="ＭＳ 明朝" pitchFamily="17" charset="-128"/>
                <a:ea typeface="ＭＳ 明朝" pitchFamily="17" charset="-128"/>
              </a:rPr>
              <a:t>を調べたり</a:t>
            </a:r>
            <a:r>
              <a:rPr lang="ja-JP" altLang="en-US" sz="1600" b="1" dirty="0" smtClean="0">
                <a:solidFill>
                  <a:srgbClr val="1F497D"/>
                </a:solidFill>
                <a:latin typeface="ＭＳ 明朝" pitchFamily="17" charset="-128"/>
                <a:ea typeface="ＭＳ 明朝" pitchFamily="17" charset="-128"/>
              </a:rPr>
              <a:t>、水質の調査をする「</a:t>
            </a:r>
            <a:r>
              <a:rPr lang="ja-JP" altLang="en-US" sz="1600" b="1" dirty="0">
                <a:solidFill>
                  <a:srgbClr val="1F497D"/>
                </a:solidFill>
                <a:latin typeface="ＭＳ 明朝" pitchFamily="17" charset="-128"/>
                <a:ea typeface="ＭＳ 明朝" pitchFamily="17" charset="-128"/>
              </a:rPr>
              <a:t>河川環境学習会」を国土交通省遠賀川河川事務所環境課</a:t>
            </a:r>
            <a:r>
              <a:rPr lang="ja-JP" altLang="en-US" sz="1600" b="1" dirty="0" smtClean="0">
                <a:solidFill>
                  <a:srgbClr val="1F497D"/>
                </a:solidFill>
                <a:latin typeface="ＭＳ 明朝" pitchFamily="17" charset="-128"/>
                <a:ea typeface="ＭＳ 明朝" pitchFamily="17" charset="-128"/>
              </a:rPr>
              <a:t>の皆さんを講師に迎えて開催</a:t>
            </a:r>
            <a:r>
              <a:rPr lang="ja-JP" altLang="en-US" sz="1600" b="1" dirty="0">
                <a:solidFill>
                  <a:srgbClr val="1F497D"/>
                </a:solidFill>
                <a:latin typeface="ＭＳ 明朝" pitchFamily="17" charset="-128"/>
                <a:ea typeface="ＭＳ 明朝" pitchFamily="17" charset="-128"/>
              </a:rPr>
              <a:t>いたします。</a:t>
            </a:r>
            <a:endParaRPr lang="en-US" altLang="ja-JP" sz="1600" b="1" dirty="0">
              <a:solidFill>
                <a:srgbClr val="1F497D"/>
              </a:solidFill>
              <a:latin typeface="ＭＳ 明朝" pitchFamily="17" charset="-128"/>
              <a:ea typeface="ＭＳ 明朝" pitchFamily="17" charset="-128"/>
            </a:endParaRPr>
          </a:p>
          <a:p>
            <a:pPr marL="177800" lvl="1" indent="95250" algn="just" fontAlgn="base">
              <a:spcBef>
                <a:spcPct val="0"/>
              </a:spcBef>
              <a:spcAft>
                <a:spcPct val="0"/>
              </a:spcAft>
            </a:pPr>
            <a:endParaRPr lang="en-US" altLang="ja-JP" sz="1600" b="1" dirty="0">
              <a:solidFill>
                <a:srgbClr val="1F497D"/>
              </a:solidFill>
              <a:latin typeface="ＭＳ 明朝" pitchFamily="17" charset="-128"/>
              <a:ea typeface="ＭＳ 明朝" pitchFamily="17" charset="-128"/>
            </a:endParaRPr>
          </a:p>
          <a:p>
            <a:pPr marL="177800" lvl="1" indent="95250" algn="just" fontAlgn="base">
              <a:spcBef>
                <a:spcPct val="0"/>
              </a:spcBef>
              <a:spcAft>
                <a:spcPct val="0"/>
              </a:spcAft>
            </a:pPr>
            <a:r>
              <a:rPr lang="ja-JP" altLang="en-US" sz="1600" b="1" dirty="0">
                <a:solidFill>
                  <a:srgbClr val="1F497D"/>
                </a:solidFill>
                <a:latin typeface="ＭＳ 明朝" pitchFamily="17" charset="-128"/>
                <a:ea typeface="ＭＳ 明朝" pitchFamily="17" charset="-128"/>
              </a:rPr>
              <a:t>川は、子ども達にとっても楽しい所です。しかし、危険を伴う場所でもあります。皆で安全に川と親しむための学びの場とします。</a:t>
            </a:r>
            <a:endParaRPr lang="en-US" altLang="ja-JP" sz="1600" b="1" dirty="0">
              <a:solidFill>
                <a:srgbClr val="1F497D"/>
              </a:solidFill>
              <a:latin typeface="ＭＳ 明朝" pitchFamily="17" charset="-128"/>
              <a:ea typeface="ＭＳ 明朝" pitchFamily="17" charset="-128"/>
            </a:endParaRPr>
          </a:p>
          <a:p>
            <a:pPr marL="177800" lvl="1" indent="95250" algn="just" fontAlgn="base">
              <a:spcBef>
                <a:spcPct val="0"/>
              </a:spcBef>
              <a:spcAft>
                <a:spcPct val="0"/>
              </a:spcAft>
            </a:pPr>
            <a:r>
              <a:rPr lang="ja-JP" altLang="en-US" sz="1600" b="1" dirty="0">
                <a:solidFill>
                  <a:srgbClr val="1F497D"/>
                </a:solidFill>
                <a:latin typeface="ＭＳ 明朝" pitchFamily="17" charset="-128"/>
                <a:ea typeface="ＭＳ 明朝" pitchFamily="17" charset="-128"/>
              </a:rPr>
              <a:t>川には一人で行かないように。大人の人と一緒に行きましよう。</a:t>
            </a:r>
            <a:endParaRPr lang="en-US" altLang="ja-JP" sz="1600" b="1" dirty="0">
              <a:solidFill>
                <a:srgbClr val="1F497D"/>
              </a:solidFill>
              <a:latin typeface="ＭＳ 明朝" pitchFamily="17" charset="-128"/>
              <a:ea typeface="ＭＳ 明朝" pitchFamily="17"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710</TotalTime>
  <Words>140</Words>
  <Application>Microsoft Office PowerPoint</Application>
  <PresentationFormat>ユーザー設定</PresentationFormat>
  <Paragraphs>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Ｐゴシック</vt:lpstr>
      <vt:lpstr>ＭＳ 明朝</vt:lpstr>
      <vt:lpstr>Arial</vt:lpstr>
      <vt:lpstr>Calibri</vt:lpstr>
      <vt:lpstr>Century</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鬼塚やよい</dc:creator>
  <cp:lastModifiedBy>鬼塚やよい</cp:lastModifiedBy>
  <cp:revision>39</cp:revision>
  <cp:lastPrinted>2016-07-12T04:53:04Z</cp:lastPrinted>
  <dcterms:created xsi:type="dcterms:W3CDTF">2013-06-03T06:54:24Z</dcterms:created>
  <dcterms:modified xsi:type="dcterms:W3CDTF">2016-07-14T08:46:48Z</dcterms:modified>
</cp:coreProperties>
</file>